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8" r:id="rId3"/>
    <p:sldId id="257" r:id="rId4"/>
    <p:sldId id="259" r:id="rId5"/>
    <p:sldId id="276" r:id="rId6"/>
    <p:sldId id="258" r:id="rId7"/>
    <p:sldId id="261" r:id="rId8"/>
    <p:sldId id="262" r:id="rId9"/>
    <p:sldId id="260" r:id="rId10"/>
    <p:sldId id="275" r:id="rId11"/>
    <p:sldId id="263" r:id="rId12"/>
    <p:sldId id="279" r:id="rId13"/>
    <p:sldId id="264" r:id="rId14"/>
    <p:sldId id="277" r:id="rId15"/>
    <p:sldId id="265" r:id="rId16"/>
    <p:sldId id="266" r:id="rId17"/>
    <p:sldId id="267" r:id="rId18"/>
    <p:sldId id="268" r:id="rId19"/>
    <p:sldId id="270" r:id="rId20"/>
    <p:sldId id="271" r:id="rId21"/>
    <p:sldId id="269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37632-674B-4864-BE22-A2403300D2F6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7C60-583E-42CD-AB1B-3068EB9054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10AF85-73A6-4F9E-BBC9-F77BD234125D}" type="datetime1">
              <a:rPr lang="ru-RU" smtClean="0"/>
              <a:t>12.06.2013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76F3A-2AE7-42E0-8347-598F8FD40A8F}" type="datetime1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02D50-DE7A-4983-8D03-40F9BEAF526E}" type="datetime1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2598D3-53F2-42DE-86D4-4FE76D872AFD}" type="datetime1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8AFCB-76E4-498D-BD0F-0A3DD29C855D}" type="datetime1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6333F-C601-4275-8A88-DE2B511E6B4F}" type="datetime1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665E0-BC16-4279-9FAF-40CE7966FF64}" type="datetime1">
              <a:rPr lang="ru-RU" smtClean="0"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3450E-72DA-4115-AB40-E5559DCE14A8}" type="datetime1">
              <a:rPr lang="ru-RU" smtClean="0"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18733-299E-490B-B301-015BA5B294DE}" type="datetime1">
              <a:rPr lang="ru-RU" smtClean="0"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4ED9C6-CB65-4B5C-8938-865BAFD8F98B}" type="datetime1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B5E705-C972-4BC1-9EC8-AC52A2D4D117}" type="datetime1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CA5D57-1FE8-4B6B-AFD0-8F804C83D817}" type="datetime1">
              <a:rPr lang="ru-RU" smtClean="0"/>
              <a:t>12.06.2013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Деревнина Е.В.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0FBC46-FA8D-4A02-8B99-834BFA0DE9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aypic.ru/russia/168733" TargetMode="External"/><Relationship Id="rId2" Type="http://schemas.openxmlformats.org/officeDocument/2006/relationships/hyperlink" Target="http://dervish.livejournal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ulgakov.org.ua/museum_new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9" y="1772816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Музей Михаила Булгакова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653136"/>
            <a:ext cx="352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Презентацию выполнила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Деревнина Е.В.,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учитель русского языка и </a:t>
            </a:r>
          </a:p>
          <a:p>
            <a:r>
              <a:rPr lang="ru-RU" i="1" dirty="0">
                <a:solidFill>
                  <a:srgbClr val="C00000"/>
                </a:solidFill>
              </a:rPr>
              <a:t>л</a:t>
            </a:r>
            <a:r>
              <a:rPr lang="ru-RU" i="1" dirty="0" smtClean="0">
                <a:solidFill>
                  <a:srgbClr val="C00000"/>
                </a:solidFill>
              </a:rPr>
              <a:t>итературы ГБОУ СОШ №13</a:t>
            </a:r>
          </a:p>
          <a:p>
            <a:r>
              <a:rPr lang="ru-RU" i="1" dirty="0">
                <a:solidFill>
                  <a:srgbClr val="C00000"/>
                </a:solidFill>
              </a:rPr>
              <a:t>г</a:t>
            </a:r>
            <a:r>
              <a:rPr lang="ru-RU" i="1" dirty="0" smtClean="0">
                <a:solidFill>
                  <a:srgbClr val="C00000"/>
                </a:solidFill>
              </a:rPr>
              <a:t>.о. Чапаевск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briefly.ru/img/authors/bulg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1905000" cy="25431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Scy;&amp;khcy;&amp;iecy;&amp;mcy;&amp;acy; &amp;zcy;&amp;acy;&amp;lcy;&amp;acy; &amp;Mcy;&amp;ucy;&amp;zcy;&amp;iecy;&amp;jcy; &amp;Bcy;&amp;ucy;&amp;lcy;&amp;gcy;&amp;acy;&amp;k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24477"/>
            <a:ext cx="6012160" cy="553352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692696"/>
            <a:ext cx="306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План музея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квартире воссоздана атмосфера того времени, когда в одной из комнат писались самые известные романы. Мебель позаимствована из квартиры Булгакова в </a:t>
            </a:r>
            <a:r>
              <a:rPr lang="ru-RU" b="1" dirty="0" err="1" smtClean="0"/>
              <a:t>Нащокинском</a:t>
            </a:r>
            <a:endParaRPr lang="ru-RU" b="1" dirty="0"/>
          </a:p>
        </p:txBody>
      </p:sp>
      <p:pic>
        <p:nvPicPr>
          <p:cNvPr id="22530" name="Picture 2" descr="http://s59.radikal.ru/i163/1305/57/cb3eb2240e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992888" cy="55187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onzoblog.ru/image.axd?picture=/Thumbnails/bulgakov_0168_thumb_500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85" y="332656"/>
            <a:ext cx="8126617" cy="56886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«Нехорошая квартира» — музей, где можно погрузиться в среду московского периода жизни Булгакова.</a:t>
            </a:r>
            <a:endParaRPr lang="ru-RU" b="1" dirty="0"/>
          </a:p>
        </p:txBody>
      </p:sp>
      <p:pic>
        <p:nvPicPr>
          <p:cNvPr id="21506" name="Picture 2" descr="7. «&amp;Ncy;&amp;iecy;&amp;khcy;&amp;ocy;&amp;rcy;&amp;ocy;&amp;shcy;&amp;acy;&amp;yacy; &amp;kcy;&amp;vcy;&amp;acy;&amp;rcy;&amp;tcy;&amp;icy;&amp;rcy;&amp;acy;» — &amp;mcy;&amp;ucy;&amp;zcy;&amp;iecy;&amp;jcy;, &amp;gcy;&amp;dcy;&amp;iecy; &amp;mcy;&amp;ocy;&amp;zhcy;&amp;ncy;&amp;ocy; &amp;pcy;&amp;ocy;&amp;gcy;&amp;rcy;&amp;ucy;&amp;zcy;&amp;icy;&amp;tcy;&amp;softcy;&amp;scy;&amp;yacy; &amp;vcy; &amp;scy;&amp;rcy;&amp;iecy;&amp;dcy;&amp;ucy; &amp;mcy;&amp;ocy;&amp;scy;&amp;kcy;&amp;ocy;&amp;vcy;&amp;scy;&amp;kcy;&amp;ocy;&amp;gcy;&amp;ocy; &amp;pcy;&amp;iecy;&amp;rcy;&amp;icy;&amp;ocy;&amp;dcy;&amp;acy; &amp;zhcy;&amp;icy;&amp;zcy;&amp;ncy;&amp;icy; &amp;Bcy;&amp;ucy;&amp;lcy;&amp;gcy;&amp;acy;&amp;kcy;&amp;ocy;&amp;vcy;&amp;acy; (700x466, 4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12968" cy="5949281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4.otzovik.com/2011/06/09/86531/img/13224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64533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Кстати, работники музея называют Булгакова Михаилом Афанасьевичем и говорят о нем как о хорошем знакомом.</a:t>
            </a:r>
            <a:endParaRPr lang="ru-RU" b="1" dirty="0"/>
          </a:p>
        </p:txBody>
      </p:sp>
      <p:pic>
        <p:nvPicPr>
          <p:cNvPr id="20482" name="Picture 2" descr="8. &amp;Kcy;&amp;scy;&amp;tcy;&amp;acy;&amp;tcy;&amp;icy;, &amp;rcy;&amp;acy;&amp;bcy;&amp;ocy;&amp;tcy;&amp;ncy;&amp;icy;&amp;kcy;&amp;icy; &amp;mcy;&amp;ucy;&amp;zcy;&amp;iecy;&amp;yacy; &amp;ncy;&amp;acy;&amp;zcy;&amp;ycy;&amp;vcy;&amp;acy;&amp;yucy;&amp;tcy; &amp;Bcy;&amp;ucy;&amp;lcy;&amp;gcy;&amp;acy;&amp;kcy;&amp;ocy;&amp;vcy;&amp;acy; &amp;Mcy;&amp;icy;&amp;khcy;&amp;acy;&amp;icy;&amp;lcy;&amp;ocy;&amp;mcy; &amp;Acy;&amp;fcy;&amp;acy;&amp;ncy;&amp;acy;&amp;scy;&amp;softcy;&amp;iecy;&amp;vcy;&amp;icy;&amp;chcy;&amp;iecy;&amp;mcy; &amp;icy; &amp;gcy;&amp;ocy;&amp;vcy;&amp;ocy;&amp;rcy;&amp;yacy;&amp;tcy; &amp;ocy; &amp;ncy;&amp;iecy;&amp;mcy; &amp;kcy;&amp;acy;&amp;kcy; &amp;ocy; &amp;khcy;&amp;ocy;&amp;rcy;&amp;ocy;&amp;shcy;&amp;iecy;&amp;mcy; &amp;zcy;&amp;ncy;&amp;acy;&amp;kcy;&amp;ocy;&amp;mcy;&amp;ocy;&amp;mcy;. (700x466, 3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7"/>
            <a:ext cx="8640960" cy="5805264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Еще на лестнице слышна классическая музыка в хорошем исполнении – в одной из комнат музея пианист играл музыку, которая вполне могла звучать здесь в 20-е годы.</a:t>
            </a:r>
            <a:endParaRPr lang="ru-RU" b="1" dirty="0"/>
          </a:p>
        </p:txBody>
      </p:sp>
      <p:pic>
        <p:nvPicPr>
          <p:cNvPr id="24578" name="Picture 2" descr="9. &amp;IEcy;&amp;shchcy;&amp;iecy; &amp;ncy;&amp;acy; &amp;lcy;&amp;iecy;&amp;scy;&amp;tcy;&amp;ncy;&amp;icy;&amp;tscy;&amp;iecy; &amp;scy;&amp;lcy;&amp;ycy;&amp;shcy;&amp;ncy;&amp;acy; &amp;kcy;&amp;lcy;&amp;acy;&amp;scy;&amp;scy;&amp;icy;&amp;chcy;&amp;iecy;&amp;scy;&amp;kcy;&amp;acy;&amp;yacy; &amp;mcy;&amp;ucy;&amp;zcy;&amp;ycy;&amp;kcy;&amp;acy; &amp;vcy; &amp;khcy;&amp;ocy;&amp;rcy;&amp;ocy;&amp;shcy;&amp;iecy;&amp;mcy; &amp;icy;&amp;scy;&amp;pcy;&amp;ocy;&amp;lcy;&amp;ncy;&amp;iecy;&amp;ncy;&amp;icy;&amp;icy; – &amp;vcy; &amp;ocy;&amp;dcy;&amp;ncy;&amp;ocy;&amp;jcy; &amp;icy;&amp;zcy; &amp;kcy;&amp;ocy;&amp;mcy;&amp;ncy;&amp;acy;&amp;tcy; &amp;mcy;&amp;ucy;&amp;zcy;&amp;iecy;&amp;yacy; &amp;pcy;&amp;icy;&amp;acy;&amp;ncy;&amp;icy;&amp;scy;&amp;tcy; &amp;icy;&amp;gcy;&amp;rcy;&amp;acy;&amp;lcy; &amp;mcy;&amp;ucy;&amp;zcy;&amp;ycy;&amp;kcy;&amp;ucy;, &amp;kcy;&amp;ocy;&amp;tcy;&amp;ocy;&amp;rcy;&amp;acy;&amp;yacy; &amp;vcy;&amp;pcy;&amp;ocy;&amp;lcy;&amp;ncy;&amp;iecy; &amp;mcy;&amp;ocy;&amp;gcy;&amp;lcy;&amp;acy; &amp;zcy;&amp;vcy;&amp;ucy;&amp;chcy;&amp;acy;&amp;tcy;&amp;softcy; &amp;zcy;&amp;dcy;&amp;iecy;&amp;scy;&amp;softcy; &amp;vcy; 20-&amp;iecy; &amp;gcy;&amp;ocy;&amp;dcy;&amp;ycy; (700x466, 4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661248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. &amp;Scy;&amp;lcy;&amp;iecy;&amp;dcy;&amp;ucy;&amp;yucy;&amp;shchcy;&amp;acy;&amp;yacy; &amp;kcy;&amp;ocy;&amp;mcy;&amp;ncy;&amp;acy;&amp;tcy; &amp;mcy;&amp;ucy;&amp;zcy;&amp;iecy;&amp;yacy; &amp;pcy;&amp;ocy;&amp;scy;&amp;vcy;&amp;yacy;&amp;shchcy;&amp;iecy;&amp;ncy;&amp;acy; &amp;scy;&amp;acy;&amp;mcy;&amp;ocy;&amp;mcy;&amp;ucy; &amp;dcy;&amp;ocy;&amp;mcy;&amp;ucy;. &amp;Zcy;&amp;dcy;&amp;iecy;&amp;scy;&amp;softcy; &amp;pcy;&amp;rcy;&amp;iecy;&amp;dcy;&amp;scy;&amp;tcy;&amp;acy;&amp;vcy;&amp;lcy;&amp;iecy;&amp;ncy;&amp;ycy; &amp;fcy;&amp;rcy;&amp;acy;&amp;gcy;&amp;mcy;&amp;iecy;&amp;ncy;&amp;tcy;&amp;ycy; &amp;dcy;&amp;ocy;&amp;mcy;&amp;acy; &amp;dcy;&amp;ocy; &amp;rcy;&amp;iecy;&amp;scy;&amp;tcy;&amp;acy;&amp;vcy;&amp;rcy;&amp;acy;&amp;tscy;&amp;icy;&amp;icy; — &amp;chcy;&amp;acy;&amp;scy;&amp;tcy;&amp;softcy; &amp;bcy;&amp;acy;&amp;tcy;&amp;acy;&amp;rcy;&amp;iecy;&amp;icy; &amp;ocy;&amp;tcy;&amp;ocy;&amp;pcy;&amp;lcy;&amp;iecy;&amp;ncy;&amp;icy;&amp;yacy;, &amp;dcy;&amp;iecy;&amp;rcy;&amp;iecy;&amp;vcy;&amp;yacy;&amp;ncy;&amp;ncy;&amp;acy;&amp;yacy; &amp;bcy;&amp;acy;&amp;lcy;&amp;kcy;&amp;acy;, &amp;icy; &amp;mcy;&amp;ncy;&amp;ocy;&amp;zhcy;&amp;iecy;&amp;scy;&amp;tcy;&amp;vcy;&amp;ocy; &amp;icy;&amp;ncy;&amp;tcy;&amp;iecy;&amp;rcy;&amp;iecy;&amp;scy;&amp;ncy;&amp;ycy;&amp;khcy; &amp;kcy;&amp;ucy;&amp;scy;&amp;ocy;&amp;chcy;&amp;kcy;&amp;ocy;&amp;vcy; &amp;lcy;&amp;iecy;&amp;pcy;&amp;ncy;&amp;icy;&amp;ncy;&amp;ycy; &amp;scy;&amp;ocy; &amp;scy;&amp;tcy;&amp;iecy;&amp;ncy; &amp;icy; &amp;pcy;&amp;ocy;&amp;tcy;&amp;ocy;&amp;lcy;&amp;kcy;&amp;acy; (700x466, 3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5445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Следующая комнат музея посвящена самому дому. Здесь представлены фрагменты дома до реставрации — часть батареи отопления, деревянная балка, и множество интересных кусочков лепнины со стен и потолка.</a:t>
            </a:r>
            <a:endParaRPr lang="ru-RU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Сотрудники собрали здесь архивные документы, планы и чертежи дома, есть и старое фото почти столетней давности.</a:t>
            </a:r>
            <a:endParaRPr lang="ru-RU" b="1" dirty="0"/>
          </a:p>
        </p:txBody>
      </p:sp>
      <p:pic>
        <p:nvPicPr>
          <p:cNvPr id="27650" name="Picture 2" descr="11. &amp;Scy;&amp;ocy;&amp;tcy;&amp;rcy;&amp;ucy;&amp;dcy;&amp;ncy;&amp;icy;&amp;kcy;&amp;icy; &amp;scy;&amp;ocy;&amp;bcy;&amp;rcy;&amp;acy;&amp;lcy;&amp;icy; &amp;zcy;&amp;dcy;&amp;iecy;&amp;scy;&amp;softcy; &amp;acy;&amp;rcy;&amp;khcy;&amp;icy;&amp;vcy;&amp;ncy;&amp;ycy;&amp;iecy; &amp;dcy;&amp;ocy;&amp;kcy;&amp;ucy;&amp;mcy;&amp;iecy;&amp;ncy;&amp;tcy;&amp;ycy;, &amp;pcy;&amp;lcy;&amp;acy;&amp;ncy;&amp;ycy; &amp;icy; &amp;chcy;&amp;iecy;&amp;rcy;&amp;tcy;&amp;iecy;&amp;zhcy;&amp;icy; &amp;dcy;&amp;ocy;&amp;mcy;&amp;acy;, &amp;iecy;&amp;scy;&amp;tcy;&amp;softcy; &amp;icy; &amp;scy;&amp;tcy;&amp;acy;&amp;rcy;&amp;ocy;&amp;iecy; &amp;fcy;&amp;ocy;&amp;tcy;&amp;ocy; &amp;pcy;&amp;ocy;&amp;chcy;&amp;tcy;&amp;icy; &amp;scy;&amp;tcy;&amp;ocy;&amp;lcy;&amp;iecy;&amp;tcy;&amp;ncy;&amp;iecy;&amp;jcy; &amp;dcy;&amp;acy;&amp;vcy;&amp;ncy;&amp;ocy;&amp;scy;&amp;tcy;&amp;icy; (700x466, 4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1"/>
            <a:ext cx="8640960" cy="594928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Бывшая коммунальная кухня поражает количеством разных «нужных» вещей.</a:t>
            </a:r>
            <a:endParaRPr lang="ru-RU" b="1" dirty="0"/>
          </a:p>
        </p:txBody>
      </p:sp>
      <p:pic>
        <p:nvPicPr>
          <p:cNvPr id="25602" name="Picture 2" descr="12. &amp;Bcy;&amp;ycy;&amp;vcy;&amp;shcy;&amp;acy;&amp;yacy; &amp;kcy;&amp;ocy;&amp;mcy;&amp;mcy;&amp;ucy;&amp;ncy;&amp;acy;&amp;lcy;&amp;softcy;&amp;ncy;&amp;acy;&amp;yacy; &amp;kcy;&amp;ucy;&amp;khcy;&amp;ncy;&amp;yacy; &amp;pcy;&amp;ocy;&amp;rcy;&amp;acy;&amp;zhcy;&amp;acy;&amp;iecy;&amp;tcy; &amp;kcy;&amp;ocy;&amp;lcy;&amp;icy;&amp;chcy;&amp;iecy;&amp;scy;&amp;tcy;&amp;vcy;&amp;ocy;&amp;mcy; &amp;rcy;&amp;acy;&amp;zcy;&amp;ncy;&amp;ycy;&amp;khcy; «&amp;ncy;&amp;ucy;&amp;zhcy;&amp;ncy;&amp;ycy;&amp;khcy;» &amp;vcy;&amp;iecy;&amp;shchcy;&amp;iecy;&amp;jcy; (700x466, 45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1"/>
            <a:ext cx="8496944" cy="594928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tometro.narod.ru/kiev/bulgakov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Здесь можно найти и старую посуду, и огромные бутыли, старый тромбон и несколько примусов. Не шалю, никого не трогаю, починяю примус, — недружелюбно насупившись, проговорил кот, — и еще считаю своим долгом предупредить, что кот древнее и неприкосновенное животное.</a:t>
            </a:r>
            <a:endParaRPr lang="ru-RU" b="1" dirty="0"/>
          </a:p>
        </p:txBody>
      </p:sp>
      <p:pic>
        <p:nvPicPr>
          <p:cNvPr id="28674" name="Picture 2" descr="13. &amp;Zcy;&amp;dcy;&amp;iecy;&amp;scy;&amp;softcy; (700x466, 3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628801"/>
            <a:ext cx="6667500" cy="52292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Примечателен портрет хмурой немолодой женщины на стене в кухне – это прототип той самой «Аннушки-чумы», которая неосторожно разлила подсолнечное масло на трамвайные пути.</a:t>
            </a:r>
            <a:endParaRPr lang="ru-RU" b="1" dirty="0"/>
          </a:p>
        </p:txBody>
      </p:sp>
      <p:pic>
        <p:nvPicPr>
          <p:cNvPr id="26626" name="Picture 2" descr="14. &amp;Pcy;&amp;rcy;&amp;icy;&amp;mcy;&amp;iecy;&amp;chcy;&amp;acy;&amp;tcy;&amp;iecy;&amp;lcy;&amp;iecy;&amp;ncy; &amp;pcy;&amp;ocy;&amp;rcy;&amp;tcy;&amp;rcy;&amp;iecy;&amp;tcy; &amp;khcy;&amp;mcy;&amp;ucy;&amp;rcy;&amp;ocy;&amp;jcy; &amp;ncy;&amp;iecy;&amp;mcy;&amp;ocy;&amp;lcy;&amp;ocy;&amp;dcy;&amp;ocy;&amp;jcy; &amp;zhcy;&amp;iecy;&amp;ncy;&amp;shchcy;&amp;icy;&amp;ncy;&amp;ycy; &amp;ncy;&amp;acy; &amp;scy;&amp;tcy;&amp;iecy;&amp;ncy;&amp;iecy; &amp;vcy; &amp;kcy;&amp;ucy;&amp;khcy;&amp;ncy;&amp;iecy; – &amp;ecy;&amp;tcy;&amp;ocy; &amp;pcy;&amp;rcy;&amp;ocy;&amp;tcy;&amp;ocy;&amp;tcy;&amp;icy;&amp;pcy; &amp;tcy;&amp;ocy;&amp;jcy; &amp;scy;&amp;acy;&amp;mcy;&amp;ocy;&amp;jcy; «&amp;Acy;&amp;ncy;&amp;ncy;&amp;ucy;&amp;shcy;&amp;kcy;&amp;icy;-&amp;chcy;&amp;ucy;&amp;mcy;&amp;ycy;», &amp;kcy;&amp;ocy;&amp;tcy;&amp;ocy;&amp;rcy;&amp;acy;&amp;yacy; &amp;ncy;&amp;iecy;&amp;ocy;&amp;scy;&amp;tcy;&amp;ocy;&amp;rcy;&amp;ocy;&amp;zhcy;&amp;ncy;&amp;ocy; &amp;rcy;&amp;acy;&amp;zcy;&amp;lcy;&amp;icy;&amp;lcy;&amp;acy; &amp;pcy;&amp;ocy;&amp;dcy;&amp;scy;&amp;ocy;&amp;lcy;&amp;ncy;&amp;iecy;&amp;chcy;&amp;ncy;&amp;ocy;&amp;iecy; &amp;mcy;&amp;acy;&amp;scy;&amp;lcy;&amp;ocy; &amp;ncy;&amp;acy; &amp;tcy;&amp;rcy;&amp;acy;&amp;mcy;&amp;vcy;&amp;acy;&amp;jcy;&amp;ncy;&amp;ycy;&amp;iecy; &amp;pcy;&amp;ucy;&amp;tcy;&amp;icy; (466x700, 2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923928" cy="588957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Одна из комнат в «Нехорошей квартире» посвящена легендарной редакции газеты «Гудок», в которой в 1920-е годы работали М. Булгаков, Ю. </a:t>
            </a:r>
            <a:r>
              <a:rPr lang="ru-RU" b="1" dirty="0" err="1" smtClean="0"/>
              <a:t>Олеша</a:t>
            </a:r>
            <a:r>
              <a:rPr lang="ru-RU" b="1" dirty="0" smtClean="0"/>
              <a:t>, И. Ильф и Е. Петров, В. Катаев, В. Паустовский, В. Маяковский.</a:t>
            </a:r>
            <a:endParaRPr lang="ru-RU" b="1" dirty="0"/>
          </a:p>
        </p:txBody>
      </p:sp>
      <p:pic>
        <p:nvPicPr>
          <p:cNvPr id="29698" name="Picture 2" descr="19. &amp;Ocy;&amp;dcy;&amp;ncy;&amp;acy; &amp;icy;&amp;zcy; &amp;kcy;&amp;ocy;&amp;mcy;&amp;ncy;&amp;acy;&amp;tcy; &amp;vcy; «&amp;Ncy;&amp;iecy;&amp;khcy;&amp;ocy;&amp;rcy;&amp;ocy;&amp;shcy;&amp;iecy;&amp;jcy; &amp;kcy;&amp;vcy;&amp;acy;&amp;rcy;&amp;tcy;&amp;icy;&amp;rcy;&amp;iecy;» &amp;pcy;&amp;ocy;&amp;scy;&amp;vcy;&amp;yacy;&amp;shchcy;&amp;iecy;&amp;ncy;&amp;acy; &amp;lcy;&amp;iecy;&amp;gcy;&amp;iecy;&amp;ncy;&amp;dcy;&amp;acy;&amp;rcy;&amp;ncy;&amp;ocy;&amp;jcy; &amp;rcy;&amp;iecy;&amp;dcy;&amp;acy;&amp;kcy;&amp;tscy;&amp;icy;&amp;icy; &amp;gcy;&amp;acy;&amp;zcy;&amp;iecy;&amp;tcy;&amp;ycy; «&amp;Gcy;&amp;ucy;&amp;dcy;&amp;ocy;&amp;kcy;», &amp;vcy; &amp;kcy;&amp;ocy;&amp;tcy;&amp;ocy;&amp;rcy;&amp;ocy;&amp;jcy; &amp;vcy; 1920-&amp;iecy; &amp;gcy;&amp;ocy;&amp;dcy;&amp;ycy; &amp;rcy;&amp;acy;&amp;bcy;&amp;ocy;&amp;tcy;&amp;acy;&amp;lcy;&amp;icy; &amp;Mcy;. &amp;Bcy;&amp;ucy;&amp;lcy;&amp;gcy;&amp;acy;&amp;kcy;&amp;ocy;&amp;vcy;, &amp;YUcy;. &amp;Ocy;&amp;lcy;&amp;iecy;&amp;shcy;&amp;acy;, &amp;Icy;. &amp;Icy;&amp;lcy;&amp;softcy;&amp;fcy; &amp;icy; &amp;IEcy;. &amp;Pcy;&amp;iecy;&amp;tcy;&amp;rcy;&amp;ocy;&amp;vcy;, &amp;Vcy;. &amp;Kcy;&amp;acy;&amp;tcy;&amp;acy;&amp;iecy;&amp;vcy;, &amp;Vcy;. &amp;Pcy;&amp;acy;&amp;ucy;&amp;scy;&amp;tcy;&amp;ocy;&amp;vcy;&amp;scy;&amp;kcy;&amp;icy;&amp;jcy;, &amp;Vcy;. &amp;Mcy;&amp;acy;&amp;yacy;&amp;kcy;&amp;ocy;&amp;vcy;&amp;scy;&amp;kcy;&amp;icy;&amp;jcy; (700x466, 5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1"/>
            <a:ext cx="6876256" cy="52292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Патриаршие пруды – уголок Москвы, связанный в сознании горожан исключительно с Булгаковым.</a:t>
            </a:r>
            <a:endParaRPr lang="ru-RU" sz="2400" b="1" dirty="0"/>
          </a:p>
        </p:txBody>
      </p:sp>
      <p:pic>
        <p:nvPicPr>
          <p:cNvPr id="30722" name="Picture 2" descr="27. &amp;Pcy;&amp;acy;&amp;tcy;&amp;rcy;&amp;icy;&amp;acy;&amp;rcy;&amp;shcy;&amp;icy;&amp;iecy; (700x466, 5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412776"/>
            <a:ext cx="9361040" cy="561662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63184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Источники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 http://gonzoblog.ru/post/2011/05/17/Muzei_Bulgakova.aspx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r>
              <a:rPr lang="en-US" sz="2400" b="1" dirty="0" smtClean="0">
                <a:hlinkClick r:id="rId2"/>
              </a:rPr>
              <a:t>http://ponominalu.ru/event/excursia-po-nehoroshei-kvartire</a:t>
            </a:r>
            <a:endParaRPr lang="ru-RU" sz="2400" b="1" dirty="0" smtClean="0">
              <a:hlinkClick r:id="rId2"/>
            </a:endParaRPr>
          </a:p>
          <a:p>
            <a:r>
              <a:rPr lang="en-US" sz="2400" b="1" dirty="0" smtClean="0">
                <a:hlinkClick r:id="rId2"/>
              </a:rPr>
              <a:t>http://dervish.livejournal.com/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hlinkClick r:id="rId3"/>
              </a:rPr>
              <a:t>http://daypic.ru/russia/168733</a:t>
            </a:r>
            <a:endParaRPr lang="ru-RU" sz="2400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645024"/>
            <a:ext cx="69127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Ссылка на сайт музея </a:t>
            </a:r>
          </a:p>
          <a:p>
            <a:r>
              <a:rPr lang="ru-RU" sz="2000" b="1" dirty="0" smtClean="0"/>
              <a:t>М. Булгакова </a:t>
            </a:r>
          </a:p>
          <a:p>
            <a:r>
              <a:rPr lang="en-US" dirty="0" smtClean="0">
                <a:hlinkClick r:id="rId4"/>
              </a:rPr>
              <a:t>http://bulgakov.org.ua/museum_news.php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Приглашаю вас на виртуальную прогулку по первому в России музею Михаила Булгакова, учрежденному правительством города Москвы в хорошо известной всем поклонникам романа «Мастер и Маргарита» «нехорошей квартире» №50, что на 6-м этаже дома 10 по Большой Садовой улице. </a:t>
            </a:r>
          </a:p>
          <a:p>
            <a:r>
              <a:rPr lang="ru-RU" sz="2400" b="1" i="1" dirty="0" smtClean="0"/>
              <a:t>Квартира пугала местных жителей странными явлениями, а иногда и откровенной чертовщиной.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«За мной, читатель! Кто сказал тебе, что нет на свете настоящей, верной, вечной любви? Да отрежут лгуну его гнусный язык!»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(700x466, 4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43" y="0"/>
            <a:ext cx="9048857" cy="61475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5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Осенью 1921 года, приехав в голодный и бесприютный город, писатель с женой поселился здесь, заняв комнату в огромной коммунальной квартире.</a:t>
            </a:r>
          </a:p>
          <a:p>
            <a:r>
              <a:rPr lang="ru-RU" sz="2000" b="1" dirty="0" smtClean="0"/>
              <a:t> Здесь по ночам, до переезда летом 1924, он писал свои первые московские произведения. Сам образ «скверной» коммуналки и дома «покоем» долгие годы станет преследовать Михаила Афанасьевича. «Псалом», «Самогонное озеро», «№13 дом </a:t>
            </a:r>
            <a:r>
              <a:rPr lang="ru-RU" sz="2000" b="1" dirty="0" err="1" smtClean="0"/>
              <a:t>Эльпит-Рабкоммуна</a:t>
            </a:r>
            <a:r>
              <a:rPr lang="ru-RU" sz="2000" b="1" dirty="0" smtClean="0"/>
              <a:t>» «Зойкина квартира», наконец, «Мастер и Маргарита», роман, обессмертивший дом и его обитателей.</a:t>
            </a:r>
          </a:p>
          <a:p>
            <a:r>
              <a:rPr lang="ru-RU" sz="2000" b="1" dirty="0" smtClean="0"/>
              <a:t> Спустя 70 лет, в 1990 году был создан Фонд Булгакова, основной целью которого было открыть квартиру №50 для посетителей. Теперь знаменитая «Нехорошая квартира» — музей, где можно погрузиться в среду московского периода жизни Булгакова.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Музей начинается не в самой квартире на 6-м этаже, а гораздо раньше. Лестница в подъезде раскрашена и исписана поклонниками творчества Булгакова.</a:t>
            </a:r>
            <a:endParaRPr lang="ru-RU" b="1" dirty="0"/>
          </a:p>
        </p:txBody>
      </p:sp>
      <p:pic>
        <p:nvPicPr>
          <p:cNvPr id="2050" name="Picture 2" descr="2. &amp;Mcy;&amp;ucy;&amp;zcy;&amp;iecy;&amp;jcy; &amp;ncy;&amp;acy;&amp;chcy;&amp;icy;&amp;ncy;&amp;acy;&amp;iecy;&amp;tcy;&amp;scy;&amp;yacy; &amp;ncy;&amp;iecy; &amp;vcy; &amp;scy;&amp;acy;&amp;mcy;&amp;ocy;&amp;jcy; &amp;kcy;&amp;vcy;&amp;acy;&amp;rcy;&amp;tcy;&amp;icy;&amp;rcy;&amp;iecy; &amp;ncy;&amp;acy; 6-&amp;mcy; &amp;ecy;&amp;tcy;&amp;acy;&amp;zhcy;&amp;iecy;, &amp;acy; &amp;gcy;&amp;ocy;&amp;rcy;&amp;acy;&amp;zcy;&amp;dcy;&amp;ocy; &amp;rcy;&amp;acy;&amp;ncy;&amp;softcy;&amp;shcy;&amp;iecy;. &amp;Lcy;&amp;iecy;&amp;scy;&amp;tcy;&amp;ncy;&amp;icy;&amp;tscy;&amp;acy; &amp;vcy; &amp;pcy;&amp;ocy;&amp;dcy;&amp;hardcy;&amp;iecy;&amp;zcy;&amp;dcy;&amp;iecy; &amp;rcy;&amp;acy;&amp;scy;&amp;kcy;&amp;rcy;&amp;acy;&amp;shcy;&amp;iecy;&amp;ncy;&amp;acy; &amp;icy; &amp;icy;&amp;scy;&amp;pcy;&amp;icy;&amp;scy;&amp;acy;&amp;ncy;&amp;acy; &amp;pcy;&amp;ocy;&amp;kcy;&amp;lcy;&amp;ocy;&amp;ncy;&amp;ncy;&amp;icy;&amp;kcy;&amp;acy;&amp;mcy;&amp;icy; &amp;tcy;&amp;vcy;&amp;ocy;&amp;rcy;&amp;chcy;&amp;iecy;&amp;scy;&amp;tcy;&amp;vcy;&amp;acy; &amp;Bcy;&amp;ucy;&amp;lcy;&amp;gcy;&amp;acy;&amp;kcy;&amp;ocy;&amp;vcy;&amp;acy; (700x466, 6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05795"/>
            <a:ext cx="8496944" cy="549155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Тут и любимые цитаты из романов, и рисунки (конечно, самый популярный персонаж – кот Бегемот), и полемика между ненавистниками и любителями «Мастера и Маргариты». Хватает и тривиальных надписей, которые любой турист должен оставить около достопримечательности.</a:t>
            </a:r>
            <a:endParaRPr lang="ru-RU" b="1" dirty="0"/>
          </a:p>
        </p:txBody>
      </p:sp>
      <p:pic>
        <p:nvPicPr>
          <p:cNvPr id="17410" name="Picture 2" descr="3. &amp;Tcy;&amp;ucy;&amp;tcy; (700x466, 7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6546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 временем рисунки и надписи на стенах подъезда меняются – старая краска осыпается. Но наиболее любопытные рисунки сфотографировали и повесили на стенах в самом музее.</a:t>
            </a:r>
            <a:endParaRPr lang="ru-RU" b="1" dirty="0"/>
          </a:p>
        </p:txBody>
      </p:sp>
      <p:pic>
        <p:nvPicPr>
          <p:cNvPr id="19458" name="Picture 2" descr="4. &amp;Scy;&amp;ocy; &amp;vcy;&amp;rcy;&amp;iecy;&amp;mcy;&amp;iecy;&amp;ncy;&amp;iecy;&amp;mcy; &amp;rcy;&amp;icy;&amp;scy;&amp;ucy;&amp;ncy;&amp;kcy;&amp;icy; &amp;icy; &amp;ncy;&amp;acy;&amp;dcy;&amp;pcy;&amp;icy;&amp;scy;&amp;icy; &amp;ncy;&amp;acy; &amp;scy;&amp;tcy;&amp;iecy;&amp;ncy;&amp;acy;&amp;khcy; &amp;pcy;&amp;ocy;&amp;dcy;&amp;hardcy;&amp;iecy;&amp;zcy;&amp;dcy;&amp;acy; &amp;mcy;&amp;iecy;&amp;ncy;&amp;yacy;&amp;yucy;&amp;tcy;&amp;scy;&amp;yacy; – &amp;scy;&amp;tcy;&amp;acy;&amp;rcy;&amp;acy;&amp;yacy; &amp;kcy;&amp;rcy;&amp;acy;&amp;scy;&amp;kcy;&amp;acy; &amp;ocy;&amp;scy;&amp;ycy;&amp;pcy;&amp;acy;&amp;iecy;&amp;tcy;&amp;scy;&amp;yacy;. &amp;Ncy;&amp;ocy; &amp;ncy;&amp;acy;&amp;icy;&amp;bcy;&amp;ocy;&amp;lcy;&amp;iecy;&amp;iecy; &amp;lcy;&amp;yucy;&amp;bcy;&amp;ocy;&amp;pcy;&amp;ycy;&amp;tcy;&amp;ncy;&amp;ycy;&amp;iecy; &amp;rcy;&amp;icy;&amp;scy;&amp;ucy;&amp;ncy;&amp;kcy;&amp;icy; &amp;scy;&amp;fcy;&amp;ocy;&amp;tcy;&amp;ocy;&amp;gcy;&amp;rcy;&amp;acy;&amp;fcy;&amp;icy;&amp;rcy;&amp;ocy;&amp;vcy;&amp;acy;&amp;lcy;&amp;icy; &amp;icy; &amp;pcy;&amp;ocy;&amp;vcy;&amp;iecy;&amp;scy;&amp;icy;&amp;lcy;&amp;icy; &amp;ncy;&amp;acy; &amp;scy;&amp;tcy;&amp;iecy;&amp;ncy;&amp;acy;&amp;khcy; &amp;vcy; &amp;scy;&amp;acy;&amp;mcy;&amp;ocy;&amp;mcy; &amp;mcy;&amp;ucy;&amp;zcy;&amp;iecy;&amp;iecy; (700x466, 6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64896" cy="514701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Осенью 1921 года, приехав в голодный и бесприютный город, писатель с женой поселился здесь, заняв комнату в огромной коммунальной квартире. Здесь по ночам, до переезда летом 1924, он писал свои первые московские произведения. Сам образ «скверной» коммуналки и дома «покоем» долгие годы станет преследовать Михаила Афанасьевича.</a:t>
            </a:r>
            <a:endParaRPr lang="ru-RU" b="1" dirty="0"/>
          </a:p>
        </p:txBody>
      </p:sp>
      <p:pic>
        <p:nvPicPr>
          <p:cNvPr id="18434" name="Picture 2" descr="5. &amp;Ocy;&amp;scy;&amp;iecy;&amp;ncy;&amp;softcy;&amp;yucy; (700x466, 55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916833"/>
            <a:ext cx="6667500" cy="4941168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Е.В.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774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2013-06-12T17:16:21Z</dcterms:created>
  <dcterms:modified xsi:type="dcterms:W3CDTF">2013-06-12T18:53:37Z</dcterms:modified>
</cp:coreProperties>
</file>